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468" r:id="rId3"/>
    <p:sldId id="627" r:id="rId4"/>
    <p:sldId id="628" r:id="rId5"/>
    <p:sldId id="629" r:id="rId6"/>
    <p:sldId id="563" r:id="rId7"/>
    <p:sldId id="630" r:id="rId8"/>
    <p:sldId id="562" r:id="rId9"/>
    <p:sldId id="560" r:id="rId10"/>
    <p:sldId id="431" r:id="rId11"/>
    <p:sldId id="459" r:id="rId12"/>
    <p:sldId id="584" r:id="rId13"/>
    <p:sldId id="258" r:id="rId14"/>
    <p:sldId id="259" r:id="rId15"/>
    <p:sldId id="260" r:id="rId16"/>
    <p:sldId id="266" r:id="rId17"/>
    <p:sldId id="543" r:id="rId18"/>
    <p:sldId id="544" r:id="rId19"/>
    <p:sldId id="261" r:id="rId20"/>
    <p:sldId id="262" r:id="rId21"/>
    <p:sldId id="428" r:id="rId22"/>
    <p:sldId id="585" r:id="rId23"/>
    <p:sldId id="586" r:id="rId24"/>
    <p:sldId id="587" r:id="rId25"/>
    <p:sldId id="588" r:id="rId26"/>
    <p:sldId id="589" r:id="rId27"/>
    <p:sldId id="590" r:id="rId28"/>
    <p:sldId id="591" r:id="rId29"/>
    <p:sldId id="592" r:id="rId30"/>
    <p:sldId id="593" r:id="rId31"/>
    <p:sldId id="594" r:id="rId32"/>
    <p:sldId id="595" r:id="rId33"/>
    <p:sldId id="596" r:id="rId34"/>
    <p:sldId id="597" r:id="rId35"/>
    <p:sldId id="598" r:id="rId36"/>
    <p:sldId id="599" r:id="rId37"/>
    <p:sldId id="600" r:id="rId38"/>
    <p:sldId id="601" r:id="rId39"/>
    <p:sldId id="602" r:id="rId40"/>
    <p:sldId id="603" r:id="rId41"/>
    <p:sldId id="604" r:id="rId42"/>
    <p:sldId id="605" r:id="rId43"/>
    <p:sldId id="606" r:id="rId44"/>
    <p:sldId id="607" r:id="rId45"/>
    <p:sldId id="608" r:id="rId46"/>
    <p:sldId id="609" r:id="rId47"/>
    <p:sldId id="610" r:id="rId48"/>
    <p:sldId id="611" r:id="rId49"/>
    <p:sldId id="612" r:id="rId50"/>
    <p:sldId id="613" r:id="rId51"/>
    <p:sldId id="614" r:id="rId52"/>
    <p:sldId id="615" r:id="rId53"/>
    <p:sldId id="385" r:id="rId54"/>
    <p:sldId id="545" r:id="rId55"/>
    <p:sldId id="631" r:id="rId56"/>
    <p:sldId id="547" r:id="rId57"/>
    <p:sldId id="387" r:id="rId58"/>
    <p:sldId id="388" r:id="rId59"/>
    <p:sldId id="389" r:id="rId60"/>
    <p:sldId id="390" r:id="rId61"/>
    <p:sldId id="391" r:id="rId62"/>
    <p:sldId id="392" r:id="rId63"/>
    <p:sldId id="393" r:id="rId64"/>
    <p:sldId id="394" r:id="rId65"/>
    <p:sldId id="395" r:id="rId66"/>
    <p:sldId id="396" r:id="rId67"/>
    <p:sldId id="403" r:id="rId68"/>
    <p:sldId id="404" r:id="rId69"/>
    <p:sldId id="405" r:id="rId70"/>
    <p:sldId id="616" r:id="rId71"/>
    <p:sldId id="617" r:id="rId72"/>
    <p:sldId id="618" r:id="rId73"/>
    <p:sldId id="626"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 id="468"/>
            <p14:sldId id="627"/>
            <p14:sldId id="628"/>
            <p14:sldId id="629"/>
            <p14:sldId id="563"/>
            <p14:sldId id="630"/>
            <p14:sldId id="562"/>
            <p14:sldId id="560"/>
          </p14:sldIdLst>
        </p14:section>
        <p14:section name="RNA-Seq generation" id="{01C9B4F4-E0CD-AB4A-95E6-EC422ED6907C}">
          <p14:sldIdLst>
            <p14:sldId id="431"/>
            <p14:sldId id="459"/>
          </p14:sldIdLst>
        </p14:section>
        <p14:section name="Transcript Reconstruction from RNA-Seq" id="{5DBB0234-9839-6440-9ACA-3189ECA0E274}">
          <p14:sldIdLst>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545"/>
            <p14:sldId id="631"/>
            <p14:sldId id="547"/>
            <p14:sldId id="387"/>
            <p14:sldId id="388"/>
            <p14:sldId id="389"/>
            <p14:sldId id="390"/>
            <p14:sldId id="391"/>
            <p14:sldId id="392"/>
            <p14:sldId id="393"/>
            <p14:sldId id="394"/>
            <p14:sldId id="395"/>
            <p14:sldId id="396"/>
            <p14:sldId id="403"/>
            <p14:sldId id="404"/>
            <p14:sldId id="405"/>
            <p14:sldId id="616"/>
            <p14:sldId id="617"/>
            <p14:sldId id="618"/>
            <p14:sldId id="62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0001"/>
    <a:srgbClr val="0F7535"/>
    <a:srgbClr val="2B3991"/>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3"/>
    <p:restoredTop sz="78844" autoAdjust="0"/>
  </p:normalViewPr>
  <p:slideViewPr>
    <p:cSldViewPr snapToGrid="0" snapToObjects="1">
      <p:cViewPr varScale="1">
        <p:scale>
          <a:sx n="99" d="100"/>
          <a:sy n="99" d="100"/>
        </p:scale>
        <p:origin x="2240" y="184"/>
      </p:cViewPr>
      <p:guideLst>
        <p:guide orient="horz" pos="2160"/>
        <p:guide pos="2880"/>
      </p:guideLst>
    </p:cSldViewPr>
  </p:slideViewPr>
  <p:notesTextViewPr>
    <p:cViewPr>
      <p:scale>
        <a:sx n="100" d="100"/>
        <a:sy n="100" d="100"/>
      </p:scale>
      <p:origin x="0" y="0"/>
    </p:cViewPr>
  </p:notesTextViewPr>
  <p:sorterViewPr>
    <p:cViewPr>
      <p:scale>
        <a:sx n="89" d="100"/>
        <a:sy n="89" d="100"/>
      </p:scale>
      <p:origin x="0" y="37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10/16/22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a:t>
            </a:r>
            <a:r>
              <a:rPr lang="en-US" baseline="0" dirty="0" err="1"/>
              <a:t>transcriptomics</a:t>
            </a:r>
            <a:r>
              <a:rPr lang="en-US" baseline="0" dirty="0"/>
              <a:t> spanned developments in experimental protocols, sequence databases, and algorithms for analyzing these data, as shown in this timeline from a recent review paper in Nature Reviews Genetics.</a:t>
            </a:r>
          </a:p>
          <a:p>
            <a:endParaRPr lang="en-US" baseline="0" dirty="0"/>
          </a:p>
          <a:p>
            <a:r>
              <a:rPr lang="en-US" baseline="0" dirty="0"/>
              <a:t>I pulled out a few notable examples so you could better read them, and added a few of my own.</a:t>
            </a:r>
          </a:p>
          <a:p>
            <a:endParaRPr lang="en-US" baseline="0" dirty="0"/>
          </a:p>
          <a:p>
            <a:r>
              <a:rPr lang="en-US" baseline="0" dirty="0"/>
              <a:t>The discovery of reverse transcriptase in 1970 arguably kicked off most of the modern advancements.   Almost all RNA methods commonly used today leverage reverse transcriptase as part of the protocol.</a:t>
            </a:r>
          </a:p>
          <a:p>
            <a:endParaRPr lang="en-US" baseline="0" dirty="0"/>
          </a:p>
          <a:p>
            <a:r>
              <a:rPr lang="en-US" baseline="0" dirty="0"/>
              <a:t>Some key developments involved EST sequencing in the early 1990’s, which led to the development of </a:t>
            </a:r>
            <a:r>
              <a:rPr lang="en-US" baseline="0" dirty="0" err="1"/>
              <a:t>cDNA</a:t>
            </a:r>
            <a:r>
              <a:rPr lang="en-US" baseline="0" dirty="0"/>
              <a:t> microarrays.  It wasn’t until about 10 years later that massively parallel sequencing of RNAs was made possibly by innovations in next generation sequencing technologies.</a:t>
            </a:r>
          </a:p>
          <a:p>
            <a:endParaRPr lang="en-US" baseline="0" dirty="0"/>
          </a:p>
          <a:p>
            <a:r>
              <a:rPr lang="en-US" baseline="0" dirty="0"/>
              <a:t>Just a couple of years ago, droplet-based single cell </a:t>
            </a:r>
            <a:r>
              <a:rPr lang="en-US" baseline="0" dirty="0" err="1"/>
              <a:t>rna</a:t>
            </a:r>
            <a:r>
              <a:rPr lang="en-US" baseline="0" dirty="0"/>
              <a:t>-sequencing was developed, and less than 48 hours ago, Nature published a paper on direct sequencing of RNA via </a:t>
            </a:r>
            <a:r>
              <a:rPr lang="en-US" baseline="0" dirty="0" err="1"/>
              <a:t>nanopore</a:t>
            </a:r>
            <a:r>
              <a:rPr lang="en-US" baseline="0" dirty="0"/>
              <a:t> sequencings.</a:t>
            </a:r>
          </a:p>
          <a:p>
            <a:endParaRPr lang="en-US" baseline="0" dirty="0"/>
          </a:p>
          <a:p>
            <a:r>
              <a:rPr lang="en-US" baseline="0" dirty="0"/>
              <a:t>It’s a very exciting field and area of research, and it’s tightly coupled to advances in software tools for processing and analyzing these data.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3</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42</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 are termed RNA-</a:t>
            </a:r>
            <a:r>
              <a:rPr lang="en-US" baseline="0" dirty="0" err="1"/>
              <a:t>Seq</a:t>
            </a:r>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51</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52</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6</a:t>
            </a:fld>
            <a:endParaRPr lang="en-US"/>
          </a:p>
        </p:txBody>
      </p:sp>
    </p:spTree>
    <p:extLst>
      <p:ext uri="{BB962C8B-B14F-4D97-AF65-F5344CB8AC3E}">
        <p14:creationId xmlns:p14="http://schemas.microsoft.com/office/powerpoint/2010/main" val="3061769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a:p>
            <a:endParaRPr lang="en-US" baseline="0" dirty="0"/>
          </a:p>
          <a:p>
            <a:r>
              <a:rPr lang="en-US" baseline="0" dirty="0"/>
              <a:t>Ethan Hawke in GATTACA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68</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71</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12</a:t>
            </a:fld>
            <a:endParaRPr lang="en-US"/>
          </a:p>
        </p:txBody>
      </p:sp>
    </p:spTree>
    <p:extLst>
      <p:ext uri="{BB962C8B-B14F-4D97-AF65-F5344CB8AC3E}">
        <p14:creationId xmlns:p14="http://schemas.microsoft.com/office/powerpoint/2010/main" val="1322215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10/16/22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10/16/22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10/16/22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10/16/22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en.wikipedia.org/wiki/Gattaca" TargetMode="External"/><Relationship Id="rId5" Type="http://schemas.openxmlformats.org/officeDocument/2006/relationships/image" Target="../media/image62.tiff"/><Relationship Id="rId4" Type="http://schemas.openxmlformats.org/officeDocument/2006/relationships/image" Target="../media/image59.jpeg"/></Relationships>
</file>

<file path=ppt/slides/_rels/slide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0.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g"/><Relationship Id="rId19" Type="http://schemas.openxmlformats.org/officeDocument/2006/relationships/hyperlink" Target="https://tinyurl.com/wbgcs65" TargetMode="External"/><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github.com/trinityrnaseq/CSHLProgForBiol2022" TargetMode="Externa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g"/><Relationship Id="rId19" Type="http://schemas.openxmlformats.org/officeDocument/2006/relationships/image" Target="../media/image32.jpe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951030"/>
            <a:ext cx="7772400" cy="1470025"/>
          </a:xfrm>
        </p:spPr>
        <p:txBody>
          <a:bodyPr>
            <a:normAutofit fontScale="90000"/>
          </a:bodyPr>
          <a:lstStyle/>
          <a:p>
            <a:r>
              <a:rPr lang="en-US" dirty="0"/>
              <a:t>Pt. 1 - Intro to Transcriptomics</a:t>
            </a:r>
            <a:br>
              <a:rPr lang="en-US" dirty="0"/>
            </a:br>
            <a:r>
              <a:rPr lang="en-US" dirty="0"/>
              <a:t>and Transcriptome Assembly</a:t>
            </a:r>
            <a:br>
              <a:rPr lang="en-US" dirty="0"/>
            </a:br>
            <a:r>
              <a:rPr lang="en-US" sz="3100" dirty="0"/>
              <a:t>Programming for Biologists</a:t>
            </a:r>
            <a:br>
              <a:rPr lang="en-US" sz="3100" dirty="0"/>
            </a:br>
            <a:r>
              <a:rPr lang="en-US" sz="3100" dirty="0"/>
              <a:t>CSHL 2019</a:t>
            </a:r>
          </a:p>
        </p:txBody>
      </p:sp>
      <p:sp>
        <p:nvSpPr>
          <p:cNvPr id="8" name="Subtitle 7"/>
          <p:cNvSpPr>
            <a:spLocks noGrp="1"/>
          </p:cNvSpPr>
          <p:nvPr>
            <p:ph type="subTitle" idx="1"/>
          </p:nvPr>
        </p:nvSpPr>
        <p:spPr>
          <a:xfrm>
            <a:off x="1371600" y="4936125"/>
            <a:ext cx="6400800" cy="1752600"/>
          </a:xfrm>
        </p:spPr>
        <p:txBody>
          <a:bodyPr/>
          <a:lstStyle/>
          <a:p>
            <a:r>
              <a:rPr lang="en-US" dirty="0"/>
              <a:t>Brian Haas</a:t>
            </a:r>
          </a:p>
          <a:p>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a:t>Overview of RNA-Seq</a:t>
            </a:r>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a:t>From: http://www2.fml.tuebingen.mpg.de/</a:t>
            </a:r>
            <a:r>
              <a:rPr lang="en-US" sz="1600" dirty="0" err="1"/>
              <a:t>raetsch</a:t>
            </a:r>
            <a:r>
              <a:rPr lang="en-US" sz="1600" dirty="0"/>
              <a:t>/members/research/</a:t>
            </a:r>
            <a:r>
              <a:rPr lang="en-US" sz="1600" dirty="0" err="1"/>
              <a:t>transcriptomics.html</a:t>
            </a:r>
            <a:endParaRPr lang="en-US" sz="1600" dirty="0"/>
          </a:p>
        </p:txBody>
      </p:sp>
    </p:spTree>
    <p:extLst>
      <p:ext uri="{BB962C8B-B14F-4D97-AF65-F5344CB8AC3E}">
        <p14:creationId xmlns:p14="http://schemas.microsoft.com/office/powerpoint/2010/main" val="397107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a:t>Paired-end Sequences</a:t>
            </a:r>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a:t>@61DFRAAXX100204:1:100:10494:3070/2</a:t>
            </a:r>
          </a:p>
          <a:p>
            <a:r>
              <a:rPr lang="en-US" dirty="0"/>
              <a:t>CTCAAATGGTTAATTCTCAGGCTGCAAATATTCGTTCAGGATGGAAGAACA</a:t>
            </a:r>
          </a:p>
          <a:p>
            <a:r>
              <a:rPr lang="en-US" dirty="0"/>
              <a:t>+</a:t>
            </a:r>
          </a:p>
          <a:p>
            <a:r>
              <a:rPr lang="en-US" dirty="0"/>
              <a:t>C&lt;CCCCCCCACCCCCCCCCCCCCCCCCCCCCCCCCCCCCCCCCCCCCCBCCCC</a:t>
            </a:r>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a:t>Two </a:t>
            </a:r>
            <a:r>
              <a:rPr lang="en-US" sz="2800" dirty="0" err="1"/>
              <a:t>FastQ</a:t>
            </a:r>
            <a:r>
              <a:rPr lang="en-US" sz="2800" dirty="0"/>
              <a:t> files, read name indicates</a:t>
            </a:r>
            <a:br>
              <a:rPr lang="en-US" sz="2800" dirty="0"/>
            </a:br>
            <a:r>
              <a:rPr lang="en-US" sz="2800" dirty="0"/>
              <a:t>left (</a:t>
            </a:r>
            <a:r>
              <a:rPr lang="en-US" sz="2800" dirty="0">
                <a:solidFill>
                  <a:srgbClr val="0000FF"/>
                </a:solidFill>
              </a:rPr>
              <a:t>/1</a:t>
            </a:r>
            <a:r>
              <a:rPr lang="en-US" sz="2800" dirty="0"/>
              <a:t>) or right (</a:t>
            </a:r>
            <a:r>
              <a:rPr lang="en-US" sz="2800" dirty="0">
                <a:solidFill>
                  <a:srgbClr val="FF0000"/>
                </a:solidFill>
              </a:rPr>
              <a:t>/2</a:t>
            </a:r>
            <a:r>
              <a:rPr lang="en-US" sz="2800" dirty="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4"/>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8"/>
            <a:stretch>
              <a:fillRect/>
            </a:stretch>
          </p:blipFill>
          <p:spPr>
            <a:xfrm>
              <a:off x="5227781" y="4095120"/>
              <a:ext cx="1579588" cy="2251753"/>
            </a:xfrm>
            <a:prstGeom prst="rect">
              <a:avLst/>
            </a:prstGeom>
          </p:spPr>
        </p:pic>
        <p:pic>
          <p:nvPicPr>
            <p:cNvPr id="8" name="Picture 7"/>
            <p:cNvPicPr>
              <a:picLocks noChangeAspect="1"/>
            </p:cNvPicPr>
            <p:nvPr/>
          </p:nvPicPr>
          <p:blipFill>
            <a:blip r:embed="rId9"/>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10"/>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1"/>
          <a:stretch>
            <a:fillRect/>
          </a:stretch>
        </p:blipFill>
        <p:spPr>
          <a:xfrm>
            <a:off x="1110367" y="509537"/>
            <a:ext cx="2798419" cy="2988973"/>
          </a:xfrm>
          <a:prstGeom prst="rect">
            <a:avLst/>
          </a:prstGeom>
        </p:spPr>
      </p:pic>
    </p:spTree>
    <p:custDataLst>
      <p:tags r:id="rId1"/>
    </p:custDataLst>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1698870" y="83346"/>
            <a:ext cx="5838008" cy="369332"/>
          </a:xfrm>
          <a:prstGeom prst="rect">
            <a:avLst/>
          </a:prstGeom>
          <a:noFill/>
        </p:spPr>
        <p:txBody>
          <a:bodyPr wrap="none" rtlCol="0">
            <a:spAutoFit/>
          </a:bodyPr>
          <a:lstStyle/>
          <a:p>
            <a:r>
              <a:rPr lang="en-US" b="1" dirty="0"/>
              <a:t>Historical Timeline to Modern Transcriptomics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662635"/>
              <a:chOff x="6886353" y="1911023"/>
              <a:chExt cx="2001532" cy="3662635"/>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5"/>
              <a:stretch>
                <a:fillRect/>
              </a:stretch>
            </p:blipFill>
            <p:spPr>
              <a:xfrm>
                <a:off x="6886353" y="4656019"/>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
        <p:nvSpPr>
          <p:cNvPr id="2" name="TextBox 1">
            <a:extLst>
              <a:ext uri="{FF2B5EF4-FFF2-40B4-BE49-F238E27FC236}">
                <a16:creationId xmlns:a16="http://schemas.microsoft.com/office/drawing/2014/main" id="{1D0876E4-D7E4-C878-DA3D-D000A5BE27DE}"/>
              </a:ext>
            </a:extLst>
          </p:cNvPr>
          <p:cNvSpPr txBox="1"/>
          <p:nvPr/>
        </p:nvSpPr>
        <p:spPr>
          <a:xfrm>
            <a:off x="3692560" y="6379617"/>
            <a:ext cx="1758879" cy="523220"/>
          </a:xfrm>
          <a:prstGeom prst="rect">
            <a:avLst/>
          </a:prstGeom>
          <a:noFill/>
        </p:spPr>
        <p:txBody>
          <a:bodyPr wrap="none" rtlCol="0">
            <a:spAutoFit/>
          </a:bodyPr>
          <a:lstStyle/>
          <a:p>
            <a:r>
              <a:rPr lang="en-US" sz="2800" dirty="0"/>
              <a:t>Lots more!</a:t>
            </a:r>
          </a:p>
        </p:txBody>
      </p:sp>
    </p:spTree>
    <p:custDataLst>
      <p:tags r:id="rId1"/>
    </p:custDataLst>
    <p:extLst>
      <p:ext uri="{BB962C8B-B14F-4D97-AF65-F5344CB8AC3E}">
        <p14:creationId xmlns:p14="http://schemas.microsoft.com/office/powerpoint/2010/main" val="5588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52210" y="1628792"/>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2"/>
          <a:stretch>
            <a:fillRect/>
          </a:stretch>
        </p:blipFill>
        <p:spPr>
          <a:xfrm>
            <a:off x="5370269" y="3309150"/>
            <a:ext cx="2356340" cy="1764981"/>
          </a:xfrm>
          <a:prstGeom prst="rect">
            <a:avLst/>
          </a:prstGeom>
        </p:spPr>
      </p:pic>
      <p:sp>
        <p:nvSpPr>
          <p:cNvPr id="12" name="TextBox 11"/>
          <p:cNvSpPr txBox="1"/>
          <p:nvPr/>
        </p:nvSpPr>
        <p:spPr>
          <a:xfrm>
            <a:off x="3060368" y="671409"/>
            <a:ext cx="3488071" cy="523220"/>
          </a:xfrm>
          <a:prstGeom prst="rect">
            <a:avLst/>
          </a:prstGeom>
          <a:noFill/>
        </p:spPr>
        <p:txBody>
          <a:bodyPr wrap="none" rtlCol="0">
            <a:spAutoFit/>
          </a:bodyPr>
          <a:lstStyle/>
          <a:p>
            <a:r>
              <a:rPr lang="en-US" sz="2800" b="1" dirty="0"/>
              <a:t>Personal Reflections</a:t>
            </a:r>
            <a:r>
              <a:rPr lang="is-IS" sz="2800" b="1" dirty="0"/>
              <a:t>...</a:t>
            </a:r>
            <a:endParaRPr lang="en-US" sz="2800" b="1" dirty="0"/>
          </a:p>
        </p:txBody>
      </p:sp>
      <p:pic>
        <p:nvPicPr>
          <p:cNvPr id="13" name="Picture 12"/>
          <p:cNvPicPr>
            <a:picLocks noChangeAspect="1"/>
          </p:cNvPicPr>
          <p:nvPr/>
        </p:nvPicPr>
        <p:blipFill>
          <a:blip r:embed="rId3"/>
          <a:stretch>
            <a:fillRect/>
          </a:stretch>
        </p:blipFill>
        <p:spPr>
          <a:xfrm>
            <a:off x="2778677" y="2524620"/>
            <a:ext cx="2349956" cy="2934522"/>
          </a:xfrm>
          <a:prstGeom prst="rect">
            <a:avLst/>
          </a:prstGeom>
        </p:spPr>
      </p:pic>
      <p:pic>
        <p:nvPicPr>
          <p:cNvPr id="14" name="Picture 13"/>
          <p:cNvPicPr>
            <a:picLocks noChangeAspect="1"/>
          </p:cNvPicPr>
          <p:nvPr/>
        </p:nvPicPr>
        <p:blipFill rotWithShape="1">
          <a:blip r:embed="rId4"/>
          <a:srcRect t="1812" b="3502"/>
          <a:stretch/>
        </p:blipFill>
        <p:spPr>
          <a:xfrm>
            <a:off x="1989000" y="2376728"/>
            <a:ext cx="548041" cy="3243259"/>
          </a:xfrm>
          <a:prstGeom prst="rect">
            <a:avLst/>
          </a:prstGeom>
        </p:spPr>
      </p:pic>
    </p:spTree>
    <p:extLst>
      <p:ext uri="{BB962C8B-B14F-4D97-AF65-F5344CB8AC3E}">
        <p14:creationId xmlns:p14="http://schemas.microsoft.com/office/powerpoint/2010/main" val="1846203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4"/>
          <a:stretch>
            <a:fillRect/>
          </a:stretch>
        </p:blipFill>
        <p:spPr>
          <a:xfrm>
            <a:off x="388540" y="165415"/>
            <a:ext cx="1159532" cy="1159532"/>
          </a:xfrm>
          <a:prstGeom prst="rect">
            <a:avLst/>
          </a:prstGeom>
        </p:spPr>
      </p:pic>
      <p:graphicFrame>
        <p:nvGraphicFramePr>
          <p:cNvPr id="10" name="Table 9"/>
          <p:cNvGraphicFramePr>
            <a:graphicFrameLocks noGrp="1"/>
          </p:cNvGraphicFramePr>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grpSp>
        <p:nvGrpSpPr>
          <p:cNvPr id="7" name="Group 6">
            <a:extLst>
              <a:ext uri="{FF2B5EF4-FFF2-40B4-BE49-F238E27FC236}">
                <a16:creationId xmlns:a16="http://schemas.microsoft.com/office/drawing/2014/main" id="{B4BC99F7-1B8D-3442-ACF6-25E4E0D64E51}"/>
              </a:ext>
            </a:extLst>
          </p:cNvPr>
          <p:cNvGrpSpPr/>
          <p:nvPr/>
        </p:nvGrpSpPr>
        <p:grpSpPr>
          <a:xfrm>
            <a:off x="586439" y="2827971"/>
            <a:ext cx="2952411" cy="3482845"/>
            <a:chOff x="586439" y="2827971"/>
            <a:chExt cx="2952411" cy="3482845"/>
          </a:xfrm>
        </p:grpSpPr>
        <p:pic>
          <p:nvPicPr>
            <p:cNvPr id="3" name="Picture 2">
              <a:extLst>
                <a:ext uri="{FF2B5EF4-FFF2-40B4-BE49-F238E27FC236}">
                  <a16:creationId xmlns:a16="http://schemas.microsoft.com/office/drawing/2014/main" id="{741DDE95-D8E9-3641-8779-F1FCF71B011B}"/>
                </a:ext>
              </a:extLst>
            </p:cNvPr>
            <p:cNvPicPr>
              <a:picLocks noChangeAspect="1"/>
            </p:cNvPicPr>
            <p:nvPr/>
          </p:nvPicPr>
          <p:blipFill>
            <a:blip r:embed="rId5"/>
            <a:stretch>
              <a:fillRect/>
            </a:stretch>
          </p:blipFill>
          <p:spPr>
            <a:xfrm>
              <a:off x="960849" y="2827971"/>
              <a:ext cx="2203592" cy="3175068"/>
            </a:xfrm>
            <a:prstGeom prst="rect">
              <a:avLst/>
            </a:prstGeom>
          </p:spPr>
        </p:pic>
        <p:sp>
          <p:nvSpPr>
            <p:cNvPr id="6" name="TextBox 5">
              <a:extLst>
                <a:ext uri="{FF2B5EF4-FFF2-40B4-BE49-F238E27FC236}">
                  <a16:creationId xmlns:a16="http://schemas.microsoft.com/office/drawing/2014/main" id="{6F931990-5110-FC4D-B309-B589E33EE6C4}"/>
                </a:ext>
              </a:extLst>
            </p:cNvPr>
            <p:cNvSpPr txBox="1"/>
            <p:nvPr/>
          </p:nvSpPr>
          <p:spPr>
            <a:xfrm>
              <a:off x="586439" y="6003039"/>
              <a:ext cx="2952411" cy="307777"/>
            </a:xfrm>
            <a:prstGeom prst="rect">
              <a:avLst/>
            </a:prstGeom>
            <a:noFill/>
          </p:spPr>
          <p:txBody>
            <a:bodyPr wrap="none" rtlCol="0">
              <a:spAutoFit/>
            </a:bodyPr>
            <a:lstStyle/>
            <a:p>
              <a:r>
                <a:rPr lang="en-US" sz="1400" dirty="0">
                  <a:hlinkClick r:id="rId6"/>
                </a:rPr>
                <a:t>https://en.wikipedia.org/wiki/Gattaca</a:t>
              </a:r>
              <a:endParaRPr lang="en-US" sz="1400" dirty="0"/>
            </a:p>
          </p:txBody>
        </p:sp>
      </p:grpSp>
    </p:spTree>
    <p:custDataLst>
      <p:tags r:id="rId1"/>
    </p:custDataLst>
    <p:extLst>
      <p:ext uri="{BB962C8B-B14F-4D97-AF65-F5344CB8AC3E}">
        <p14:creationId xmlns:p14="http://schemas.microsoft.com/office/powerpoint/2010/main" val="474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quencing Cost Per Megabase">
            <a:extLst>
              <a:ext uri="{FF2B5EF4-FFF2-40B4-BE49-F238E27FC236}">
                <a16:creationId xmlns:a16="http://schemas.microsoft.com/office/drawing/2014/main" id="{4861C7BB-3085-CE05-D4FC-38A6B4C89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5663"/>
            <a:ext cx="9144000" cy="5145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t>From https://</a:t>
            </a:r>
            <a:r>
              <a:rPr lang="en-US" dirty="0" err="1"/>
              <a:t>www.genome.gov</a:t>
            </a:r>
            <a:r>
              <a:rPr lang="en-US" dirty="0"/>
              <a:t>/</a:t>
            </a:r>
            <a:r>
              <a:rPr lang="en-US" dirty="0" err="1"/>
              <a:t>sequencingcostsdata</a:t>
            </a:r>
            <a:r>
              <a:rPr lang="en-US" dirty="0"/>
              <a:t>/</a:t>
            </a:r>
          </a:p>
        </p:txBody>
      </p:sp>
      <p:grpSp>
        <p:nvGrpSpPr>
          <p:cNvPr id="16" name="Group 15"/>
          <p:cNvGrpSpPr/>
          <p:nvPr/>
        </p:nvGrpSpPr>
        <p:grpSpPr>
          <a:xfrm>
            <a:off x="1662256" y="2526291"/>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custDataLst>
      <p:tags r:id="rId1"/>
    </p:custDataLst>
    <p:extLst>
      <p:ext uri="{BB962C8B-B14F-4D97-AF65-F5344CB8AC3E}">
        <p14:creationId xmlns:p14="http://schemas.microsoft.com/office/powerpoint/2010/main" val="348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
        <p:nvSpPr>
          <p:cNvPr id="7" name="TextBox 6">
            <a:extLst>
              <a:ext uri="{FF2B5EF4-FFF2-40B4-BE49-F238E27FC236}">
                <a16:creationId xmlns:a16="http://schemas.microsoft.com/office/drawing/2014/main" id="{CFF1515E-C81A-8349-91C5-BC46408D9432}"/>
              </a:ext>
            </a:extLst>
          </p:cNvPr>
          <p:cNvSpPr txBox="1"/>
          <p:nvPr/>
        </p:nvSpPr>
        <p:spPr>
          <a:xfrm>
            <a:off x="669997" y="1191124"/>
            <a:ext cx="338554" cy="200055"/>
          </a:xfrm>
          <a:prstGeom prst="rect">
            <a:avLst/>
          </a:prstGeom>
          <a:noFill/>
        </p:spPr>
        <p:txBody>
          <a:bodyPr wrap="none" rtlCol="0">
            <a:spAutoFit/>
          </a:bodyPr>
          <a:lstStyle/>
          <a:p>
            <a:r>
              <a:rPr lang="en-US" sz="700" b="1" dirty="0" err="1"/>
              <a:t>iSeq</a:t>
            </a:r>
            <a:endParaRPr lang="en-US" sz="700" b="1" dirty="0"/>
          </a:p>
        </p:txBody>
      </p:sp>
      <p:sp>
        <p:nvSpPr>
          <p:cNvPr id="14" name="TextBox 13">
            <a:extLst>
              <a:ext uri="{FF2B5EF4-FFF2-40B4-BE49-F238E27FC236}">
                <a16:creationId xmlns:a16="http://schemas.microsoft.com/office/drawing/2014/main" id="{4BB23B12-8B2C-1840-A726-974FFB29D2F3}"/>
              </a:ext>
            </a:extLst>
          </p:cNvPr>
          <p:cNvSpPr txBox="1"/>
          <p:nvPr/>
        </p:nvSpPr>
        <p:spPr>
          <a:xfrm>
            <a:off x="-25903" y="3085797"/>
            <a:ext cx="1083951" cy="261610"/>
          </a:xfrm>
          <a:prstGeom prst="rect">
            <a:avLst/>
          </a:prstGeom>
          <a:noFill/>
        </p:spPr>
        <p:txBody>
          <a:bodyPr wrap="none" rtlCol="0">
            <a:spAutoFit/>
          </a:bodyPr>
          <a:lstStyle/>
          <a:p>
            <a:r>
              <a:rPr lang="en-US" sz="1100" dirty="0"/>
              <a:t>Stats circa 2018</a:t>
            </a:r>
          </a:p>
        </p:txBody>
      </p:sp>
      <p:sp>
        <p:nvSpPr>
          <p:cNvPr id="29" name="TextBox 28">
            <a:extLst>
              <a:ext uri="{FF2B5EF4-FFF2-40B4-BE49-F238E27FC236}">
                <a16:creationId xmlns:a16="http://schemas.microsoft.com/office/drawing/2014/main" id="{638F8176-8884-874D-9BE3-4843867307BE}"/>
              </a:ext>
            </a:extLst>
          </p:cNvPr>
          <p:cNvSpPr txBox="1"/>
          <p:nvPr/>
        </p:nvSpPr>
        <p:spPr>
          <a:xfrm>
            <a:off x="-20548" y="3262006"/>
            <a:ext cx="2872902" cy="261610"/>
          </a:xfrm>
          <a:prstGeom prst="rect">
            <a:avLst/>
          </a:prstGeom>
          <a:noFill/>
        </p:spPr>
        <p:txBody>
          <a:bodyPr wrap="none" rtlCol="0">
            <a:spAutoFit/>
          </a:bodyPr>
          <a:lstStyle/>
          <a:p>
            <a:r>
              <a:rPr lang="en-US" sz="1100" dirty="0"/>
              <a:t>For current, see: </a:t>
            </a:r>
            <a:r>
              <a:rPr lang="en-US" sz="1100" b="1" dirty="0">
                <a:hlinkClick r:id="rId19"/>
              </a:rPr>
              <a:t>https://</a:t>
            </a:r>
            <a:r>
              <a:rPr lang="en-US" sz="1100" b="1" dirty="0" err="1">
                <a:hlinkClick r:id="rId19"/>
              </a:rPr>
              <a:t>tinyurl.com</a:t>
            </a:r>
            <a:r>
              <a:rPr lang="en-US" sz="1100" b="1" dirty="0">
                <a:hlinkClick r:id="rId19"/>
              </a:rPr>
              <a:t>/wbgcs65</a:t>
            </a:r>
            <a:endParaRPr lang="en-US" sz="1100" dirty="0"/>
          </a:p>
        </p:txBody>
      </p:sp>
    </p:spTree>
    <p:extLst>
      <p:ext uri="{BB962C8B-B14F-4D97-AF65-F5344CB8AC3E}">
        <p14:creationId xmlns:p14="http://schemas.microsoft.com/office/powerpoint/2010/main" val="575972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7" y="-189202"/>
            <a:ext cx="9296857" cy="1143000"/>
          </a:xfrm>
        </p:spPr>
        <p:txBody>
          <a:bodyPr>
            <a:normAutofit/>
          </a:bodyPr>
          <a:lstStyle/>
          <a:p>
            <a:r>
              <a:rPr lang="en-US" sz="2800" b="1" dirty="0" err="1"/>
              <a:t>ProgForBio</a:t>
            </a:r>
            <a:r>
              <a:rPr lang="en-US" sz="2800" b="1" dirty="0"/>
              <a:t> Exercise : Build a program that counts k-</a:t>
            </a:r>
            <a:r>
              <a:rPr lang="en-US" sz="2800" b="1" dirty="0" err="1"/>
              <a:t>mers</a:t>
            </a:r>
            <a:endParaRPr lang="en-US" sz="2800" b="1"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pic>
        <p:nvPicPr>
          <p:cNvPr id="13" name="Picture 12" descr="Screen Shot 2017-10-26 at 1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098" y="3230623"/>
            <a:ext cx="4703300" cy="3027573"/>
          </a:xfrm>
          <a:prstGeom prst="rect">
            <a:avLst/>
          </a:prstGeom>
        </p:spPr>
      </p:pic>
      <p:sp>
        <p:nvSpPr>
          <p:cNvPr id="14" name="TextBox 13"/>
          <p:cNvSpPr txBox="1"/>
          <p:nvPr/>
        </p:nvSpPr>
        <p:spPr>
          <a:xfrm>
            <a:off x="373489" y="6340421"/>
            <a:ext cx="4792081" cy="338554"/>
          </a:xfrm>
          <a:prstGeom prst="rect">
            <a:avLst/>
          </a:prstGeom>
          <a:noFill/>
        </p:spPr>
        <p:txBody>
          <a:bodyPr wrap="none" rtlCol="0">
            <a:spAutoFit/>
          </a:bodyPr>
          <a:lstStyle/>
          <a:p>
            <a:r>
              <a:rPr lang="en-US" sz="1600" dirty="0">
                <a:hlinkClick r:id="rId5"/>
              </a:rPr>
              <a:t>https://github.com/trinityrnaseq/CSHLProgForBiol2022</a:t>
            </a:r>
            <a:endParaRPr lang="en-US" sz="1600" dirty="0"/>
          </a:p>
        </p:txBody>
      </p:sp>
    </p:spTree>
    <p:extLst>
      <p:ext uri="{BB962C8B-B14F-4D97-AF65-F5344CB8AC3E}">
        <p14:creationId xmlns:p14="http://schemas.microsoft.com/office/powerpoint/2010/main" val="206377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111478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814" y="2741903"/>
            <a:ext cx="7172186" cy="4029857"/>
          </a:xfrm>
          <a:prstGeom prst="rect">
            <a:avLst/>
          </a:prstGeom>
        </p:spPr>
      </p:pic>
      <p:pic>
        <p:nvPicPr>
          <p:cNvPr id="5" name="Picture 4"/>
          <p:cNvPicPr>
            <a:picLocks noChangeAspect="1"/>
          </p:cNvPicPr>
          <p:nvPr/>
        </p:nvPicPr>
        <p:blipFill>
          <a:blip r:embed="rId4"/>
          <a:stretch>
            <a:fillRect/>
          </a:stretch>
        </p:blipFill>
        <p:spPr>
          <a:xfrm>
            <a:off x="104808" y="526605"/>
            <a:ext cx="3289300" cy="2463800"/>
          </a:xfrm>
          <a:prstGeom prst="rect">
            <a:avLst/>
          </a:prstGeom>
        </p:spPr>
      </p:pic>
      <p:sp>
        <p:nvSpPr>
          <p:cNvPr id="8" name="TextBox 7"/>
          <p:cNvSpPr txBox="1"/>
          <p:nvPr/>
        </p:nvSpPr>
        <p:spPr>
          <a:xfrm>
            <a:off x="4690272" y="1341867"/>
            <a:ext cx="3429208" cy="584775"/>
          </a:xfrm>
          <a:prstGeom prst="rect">
            <a:avLst/>
          </a:prstGeom>
          <a:noFill/>
        </p:spPr>
        <p:txBody>
          <a:bodyPr wrap="none" rtlCol="0">
            <a:spAutoFit/>
          </a:bodyPr>
          <a:lstStyle/>
          <a:p>
            <a:r>
              <a:rPr lang="en-US" sz="3200" b="1" dirty="0"/>
              <a:t>Each has pros/cons</a:t>
            </a:r>
          </a:p>
        </p:txBody>
      </p:sp>
    </p:spTree>
    <p:extLst>
      <p:ext uri="{BB962C8B-B14F-4D97-AF65-F5344CB8AC3E}">
        <p14:creationId xmlns:p14="http://schemas.microsoft.com/office/powerpoint/2010/main" val="8179715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1|6.7"/>
</p:tagLst>
</file>

<file path=ppt/tags/tag2.xml><?xml version="1.0" encoding="utf-8"?>
<p:tagLst xmlns:a="http://schemas.openxmlformats.org/drawingml/2006/main" xmlns:r="http://schemas.openxmlformats.org/officeDocument/2006/relationships" xmlns:p="http://schemas.openxmlformats.org/presentationml/2006/main">
  <p:tag name="TIMING" val="|9|30.3|29.4"/>
</p:tagLst>
</file>

<file path=ppt/tags/tag3.xml><?xml version="1.0" encoding="utf-8"?>
<p:tagLst xmlns:a="http://schemas.openxmlformats.org/drawingml/2006/main" xmlns:r="http://schemas.openxmlformats.org/officeDocument/2006/relationships" xmlns:p="http://schemas.openxmlformats.org/presentationml/2006/main">
  <p:tag name="TIMING" val="|31.2"/>
</p:tagLst>
</file>

<file path=ppt/tags/tag4.xml><?xml version="1.0" encoding="utf-8"?>
<p:tagLst xmlns:a="http://schemas.openxmlformats.org/drawingml/2006/main" xmlns:r="http://schemas.openxmlformats.org/officeDocument/2006/relationships" xmlns:p="http://schemas.openxmlformats.org/presentationml/2006/main">
  <p:tag name="TIMING" val="|2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14866</TotalTime>
  <Words>5283</Words>
  <Application>Microsoft Macintosh PowerPoint</Application>
  <PresentationFormat>On-screen Show (4:3)</PresentationFormat>
  <Paragraphs>852</Paragraphs>
  <Slides>73</Slides>
  <Notes>67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Courier New</vt:lpstr>
      <vt:lpstr>Office Theme</vt:lpstr>
      <vt:lpstr>Pt. 1 - Intro to Transcriptomics and Transcriptome Assembly Programming for Biologists CSHL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ProgForBio Exercise : Build a program that counts k-mers</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647</cp:revision>
  <cp:lastPrinted>2012-10-25T15:15:08Z</cp:lastPrinted>
  <dcterms:created xsi:type="dcterms:W3CDTF">2012-10-21T21:15:39Z</dcterms:created>
  <dcterms:modified xsi:type="dcterms:W3CDTF">2022-10-16T19:30:19Z</dcterms:modified>
</cp:coreProperties>
</file>